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0" r:id="rId2"/>
    <p:sldId id="263" r:id="rId3"/>
    <p:sldId id="257" r:id="rId4"/>
    <p:sldId id="258" r:id="rId5"/>
    <p:sldId id="259" r:id="rId6"/>
    <p:sldId id="261" r:id="rId7"/>
    <p:sldId id="267" r:id="rId8"/>
    <p:sldId id="265" r:id="rId9"/>
    <p:sldId id="264" r:id="rId10"/>
    <p:sldId id="266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6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45204-B300-A845-B456-879E478A5C50}" type="datetimeFigureOut">
              <a:rPr lang="de-DE" smtClean="0"/>
              <a:t>24.10.2019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911C6-10D8-C849-8143-9B139EDBA6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547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Das Substrat muss überstaut sein!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911C6-10D8-C849-8143-9B139EDBA68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540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5AB9D-9EE7-A042-BA94-F6B28CEBE548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4553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5AB9D-9EE7-A042-BA94-F6B28CEBE548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0499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5AB9D-9EE7-A042-BA94-F6B28CEBE548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9010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5AB9D-9EE7-A042-BA94-F6B28CEBE548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0244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5AB9D-9EE7-A042-BA94-F6B28CEBE548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24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D68-AD50-EA4D-9EA0-52F4B226C298}" type="datetimeFigureOut">
              <a:rPr lang="de-DE" smtClean="0"/>
              <a:t>24.10.2019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C4638-81E8-1A4F-A843-54E7977C86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22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D68-AD50-EA4D-9EA0-52F4B226C298}" type="datetimeFigureOut">
              <a:rPr lang="de-DE" smtClean="0"/>
              <a:t>24.10.2019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C4638-81E8-1A4F-A843-54E7977C86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706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D68-AD50-EA4D-9EA0-52F4B226C298}" type="datetimeFigureOut">
              <a:rPr lang="de-DE" smtClean="0"/>
              <a:t>24.10.2019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C4638-81E8-1A4F-A843-54E7977C86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1905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D68-AD50-EA4D-9EA0-52F4B226C298}" type="datetimeFigureOut">
              <a:rPr lang="de-DE" smtClean="0"/>
              <a:t>24.10.2019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C4638-81E8-1A4F-A843-54E7977C86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4886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D68-AD50-EA4D-9EA0-52F4B226C298}" type="datetimeFigureOut">
              <a:rPr lang="de-DE" smtClean="0"/>
              <a:t>24.10.2019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C4638-81E8-1A4F-A843-54E7977C86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768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D68-AD50-EA4D-9EA0-52F4B226C298}" type="datetimeFigureOut">
              <a:rPr lang="de-DE" smtClean="0"/>
              <a:t>24.10.2019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C4638-81E8-1A4F-A843-54E7977C86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0400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D68-AD50-EA4D-9EA0-52F4B226C298}" type="datetimeFigureOut">
              <a:rPr lang="de-DE" smtClean="0"/>
              <a:t>24.10.2019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C4638-81E8-1A4F-A843-54E7977C86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9489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D68-AD50-EA4D-9EA0-52F4B226C298}" type="datetimeFigureOut">
              <a:rPr lang="de-DE" smtClean="0"/>
              <a:t>24.10.2019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C4638-81E8-1A4F-A843-54E7977C86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24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D68-AD50-EA4D-9EA0-52F4B226C298}" type="datetimeFigureOut">
              <a:rPr lang="de-DE" smtClean="0"/>
              <a:t>24.10.2019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C4638-81E8-1A4F-A843-54E7977C86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5283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D68-AD50-EA4D-9EA0-52F4B226C298}" type="datetimeFigureOut">
              <a:rPr lang="de-DE" smtClean="0"/>
              <a:t>24.10.2019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C4638-81E8-1A4F-A843-54E7977C86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9458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AD68-AD50-EA4D-9EA0-52F4B226C298}" type="datetimeFigureOut">
              <a:rPr lang="de-DE" smtClean="0"/>
              <a:t>24.10.2019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C4638-81E8-1A4F-A843-54E7977C86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461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8AD68-AD50-EA4D-9EA0-52F4B226C298}" type="datetimeFigureOut">
              <a:rPr lang="de-DE" smtClean="0"/>
              <a:t>24.10.2019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C4638-81E8-1A4F-A843-54E7977C86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73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68799" y="-6265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DE" sz="3200" dirty="0">
                <a:latin typeface="Cambria" charset="0"/>
                <a:ea typeface="Cambria" charset="0"/>
                <a:cs typeface="Cambria" charset="0"/>
              </a:rPr>
              <a:t>Versuch</a:t>
            </a:r>
          </a:p>
        </p:txBody>
      </p:sp>
      <p:pic>
        <p:nvPicPr>
          <p:cNvPr id="4" name="Picture 7" descr="hintergrund-maisbla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92600"/>
            <a:ext cx="91440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Log Ingenieurbiol Kl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115889"/>
            <a:ext cx="5016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BD_Logo_A5-A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53975"/>
            <a:ext cx="1223962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524000" y="76517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78013" y="2852139"/>
            <a:ext cx="8632468" cy="4525963"/>
          </a:xfrm>
        </p:spPr>
        <p:txBody>
          <a:bodyPr/>
          <a:lstStyle/>
          <a:p>
            <a:pPr>
              <a:buFont typeface="Symbol" charset="2"/>
              <a:buChar char="-"/>
            </a:pPr>
            <a:r>
              <a:rPr lang="de-DE" sz="2400" dirty="0">
                <a:latin typeface="Cambria" charset="0"/>
                <a:ea typeface="Cambria" charset="0"/>
                <a:cs typeface="Cambria" charset="0"/>
              </a:rPr>
              <a:t>Gruppenarbeit – je Substrat 1 Gruppe </a:t>
            </a:r>
          </a:p>
          <a:p>
            <a:pPr marL="0" indent="0">
              <a:buNone/>
            </a:pPr>
            <a:endParaRPr lang="de-DE" sz="2400" dirty="0">
              <a:latin typeface="Cambria" charset="0"/>
              <a:ea typeface="Cambria" charset="0"/>
              <a:cs typeface="Cambria" charset="0"/>
            </a:endParaRPr>
          </a:p>
          <a:p>
            <a:pPr marL="0" indent="0">
              <a:buNone/>
            </a:pPr>
            <a:r>
              <a:rPr lang="de-DE" sz="2000" dirty="0">
                <a:latin typeface="Cambria" charset="0"/>
                <a:ea typeface="Cambria" charset="0"/>
                <a:cs typeface="Cambria" charset="0"/>
              </a:rPr>
              <a:t>Aufgabe:	- Überschüssiges Wasser messen</a:t>
            </a:r>
          </a:p>
          <a:p>
            <a:pPr marL="0" indent="0">
              <a:buNone/>
            </a:pPr>
            <a:r>
              <a:rPr lang="de-DE" sz="2000" dirty="0">
                <a:latin typeface="Cambria" charset="0"/>
                <a:ea typeface="Cambria" charset="0"/>
                <a:cs typeface="Cambria" charset="0"/>
              </a:rPr>
              <a:t>		- Wasserspeicherkapazität [Vol.-%] errechnen</a:t>
            </a:r>
          </a:p>
          <a:p>
            <a:pPr marL="0" indent="0">
              <a:buNone/>
            </a:pPr>
            <a:r>
              <a:rPr lang="de-DE" sz="2000" dirty="0">
                <a:latin typeface="Cambria" charset="0"/>
                <a:ea typeface="Cambria" charset="0"/>
                <a:cs typeface="Cambria" charset="0"/>
              </a:rPr>
              <a:t>		- Ergebnisse der Wasserspeicherkapazität präsentieren</a:t>
            </a:r>
          </a:p>
          <a:p>
            <a:pPr marL="0" indent="0">
              <a:buNone/>
            </a:pPr>
            <a:endParaRPr lang="de-DE" sz="2000" dirty="0">
              <a:latin typeface="Cambria" charset="0"/>
              <a:ea typeface="Cambria" charset="0"/>
              <a:cs typeface="Cambria" charset="0"/>
            </a:endParaRPr>
          </a:p>
          <a:p>
            <a:pPr marL="0" indent="0">
              <a:buNone/>
            </a:pPr>
            <a:endParaRPr lang="de-DE" sz="2000" dirty="0">
              <a:latin typeface="Cambria" charset="0"/>
              <a:ea typeface="Cambria" charset="0"/>
              <a:cs typeface="Cambria" charset="0"/>
            </a:endParaRPr>
          </a:p>
          <a:p>
            <a:pPr marL="0" indent="0">
              <a:buNone/>
            </a:pPr>
            <a:r>
              <a:rPr lang="de-DE" sz="2000" dirty="0">
                <a:latin typeface="Cambria" charset="0"/>
                <a:ea typeface="Cambria" charset="0"/>
                <a:cs typeface="Cambria" charset="0"/>
              </a:rPr>
              <a:t>			</a:t>
            </a:r>
          </a:p>
          <a:p>
            <a:pPr marL="0" indent="0">
              <a:buNone/>
            </a:pPr>
            <a:r>
              <a:rPr lang="de-DE" sz="2400" dirty="0">
                <a:latin typeface="Cambria" charset="0"/>
                <a:ea typeface="Cambria" charset="0"/>
                <a:cs typeface="Cambria" charset="0"/>
              </a:rPr>
              <a:t>			</a:t>
            </a:r>
          </a:p>
          <a:p>
            <a:pPr marL="457200" lvl="1" indent="0">
              <a:buNone/>
            </a:pPr>
            <a:endParaRPr lang="de-DE" sz="2000" dirty="0">
              <a:latin typeface="Cambria" charset="0"/>
              <a:ea typeface="Cambria" charset="0"/>
              <a:cs typeface="Cambria" charset="0"/>
            </a:endParaRPr>
          </a:p>
          <a:p>
            <a:pPr lvl="1">
              <a:buFont typeface="Symbol" charset="2"/>
              <a:buChar char="-"/>
            </a:pPr>
            <a:endParaRPr lang="de-DE" sz="2000" dirty="0">
              <a:latin typeface="Cambria" charset="0"/>
              <a:ea typeface="Cambria" charset="0"/>
              <a:cs typeface="Cambria" charset="0"/>
            </a:endParaRPr>
          </a:p>
          <a:p>
            <a:pPr>
              <a:buFont typeface="Symbol" charset="2"/>
              <a:buChar char="-"/>
            </a:pPr>
            <a:endParaRPr lang="de-DE" sz="2400" dirty="0">
              <a:latin typeface="Cambria" charset="0"/>
              <a:ea typeface="Cambria" charset="0"/>
              <a:cs typeface="Cambria" charset="0"/>
            </a:endParaRPr>
          </a:p>
          <a:p>
            <a:pPr>
              <a:buFont typeface="Symbol" charset="2"/>
              <a:buChar char="-"/>
            </a:pPr>
            <a:endParaRPr lang="de-DE" sz="2400" dirty="0">
              <a:latin typeface="Cambria" charset="0"/>
              <a:ea typeface="Cambria" charset="0"/>
              <a:cs typeface="Cambria" charset="0"/>
            </a:endParaRPr>
          </a:p>
          <a:p>
            <a:pPr>
              <a:buFont typeface="Symbol" charset="2"/>
              <a:buChar char="-"/>
            </a:pPr>
            <a:endParaRPr lang="de-DE" dirty="0">
              <a:latin typeface="Cambria" charset="0"/>
              <a:ea typeface="Cambria" charset="0"/>
              <a:cs typeface="Cambria" charset="0"/>
            </a:endParaRPr>
          </a:p>
          <a:p>
            <a:pPr>
              <a:buFont typeface="Symbol" charset="2"/>
              <a:buChar char="-"/>
            </a:pPr>
            <a:endParaRPr lang="de-DE" sz="18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627188" y="1306902"/>
            <a:ext cx="8516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u="sng" dirty="0"/>
              <a:t>Fragestellung: </a:t>
            </a:r>
            <a:r>
              <a:rPr lang="de-DE" sz="2400" dirty="0"/>
              <a:t>Welche Wasserspeicherkapazität haben die zu untersuchenden Substratbestandteile?</a:t>
            </a:r>
          </a:p>
        </p:txBody>
      </p:sp>
    </p:spTree>
    <p:extLst>
      <p:ext uri="{BB962C8B-B14F-4D97-AF65-F5344CB8AC3E}">
        <p14:creationId xmlns:p14="http://schemas.microsoft.com/office/powerpoint/2010/main" val="847815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68799" y="-6265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DE" sz="3200" dirty="0">
                <a:latin typeface="Cambria" charset="0"/>
                <a:ea typeface="Cambria" charset="0"/>
                <a:cs typeface="Cambria" charset="0"/>
              </a:rPr>
              <a:t>Versuchsaufbau</a:t>
            </a:r>
          </a:p>
        </p:txBody>
      </p:sp>
      <p:pic>
        <p:nvPicPr>
          <p:cNvPr id="4" name="Picture 7" descr="hintergrund-maisbla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92600"/>
            <a:ext cx="91440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Log Ingenieurbiol Kl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115889"/>
            <a:ext cx="5016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BD_Logo_A5-A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53975"/>
            <a:ext cx="1223962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524000" y="76517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78013" y="1817818"/>
            <a:ext cx="8632468" cy="4525963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>
                <a:latin typeface="Cambria" charset="0"/>
                <a:ea typeface="Cambria" charset="0"/>
                <a:cs typeface="Cambria" charset="0"/>
              </a:rPr>
              <a:t>Gruppenarbeit</a:t>
            </a:r>
          </a:p>
          <a:p>
            <a:pPr marL="0" indent="0">
              <a:buNone/>
            </a:pPr>
            <a:endParaRPr lang="de-DE" sz="2400" dirty="0">
              <a:latin typeface="Cambria" charset="0"/>
              <a:ea typeface="Cambria" charset="0"/>
              <a:cs typeface="Cambria" charset="0"/>
            </a:endParaRPr>
          </a:p>
          <a:p>
            <a:pPr marL="0" indent="0">
              <a:buNone/>
            </a:pPr>
            <a:r>
              <a:rPr lang="de-DE" sz="2000" dirty="0">
                <a:latin typeface="Cambria" charset="0"/>
                <a:ea typeface="Cambria" charset="0"/>
                <a:cs typeface="Cambria" charset="0"/>
              </a:rPr>
              <a:t>Aufgabe:	- Wasserspeicherkapazität messen</a:t>
            </a:r>
          </a:p>
          <a:p>
            <a:pPr marL="0" indent="0">
              <a:buNone/>
            </a:pPr>
            <a:r>
              <a:rPr lang="de-DE" sz="2000" dirty="0">
                <a:latin typeface="Cambria" charset="0"/>
                <a:ea typeface="Cambria" charset="0"/>
                <a:cs typeface="Cambria" charset="0"/>
              </a:rPr>
              <a:t>		</a:t>
            </a:r>
            <a:r>
              <a:rPr lang="de-DE" sz="1800" dirty="0">
                <a:latin typeface="Cambria" charset="0"/>
                <a:ea typeface="Cambria" charset="0"/>
                <a:cs typeface="Cambria" charset="0"/>
              </a:rPr>
              <a:t>(überschüssiges Wasser messen und daraus die Vol.% errechnen)</a:t>
            </a:r>
          </a:p>
          <a:p>
            <a:pPr marL="0" indent="0">
              <a:buNone/>
            </a:pPr>
            <a:endParaRPr lang="de-DE" sz="2000" dirty="0">
              <a:latin typeface="Cambria" charset="0"/>
              <a:ea typeface="Cambria" charset="0"/>
              <a:cs typeface="Cambria" charset="0"/>
            </a:endParaRPr>
          </a:p>
          <a:p>
            <a:pPr marL="0" indent="0">
              <a:buNone/>
            </a:pPr>
            <a:endParaRPr lang="de-DE" sz="2000" dirty="0">
              <a:latin typeface="Cambria" charset="0"/>
              <a:ea typeface="Cambria" charset="0"/>
              <a:cs typeface="Cambria" charset="0"/>
            </a:endParaRPr>
          </a:p>
          <a:p>
            <a:pPr marL="0" indent="0">
              <a:buNone/>
            </a:pPr>
            <a:r>
              <a:rPr lang="de-DE" sz="2000" dirty="0">
                <a:latin typeface="Cambria" charset="0"/>
                <a:ea typeface="Cambria" charset="0"/>
                <a:cs typeface="Cambria" charset="0"/>
              </a:rPr>
              <a:t>			</a:t>
            </a:r>
          </a:p>
          <a:p>
            <a:pPr marL="0" indent="0">
              <a:buNone/>
            </a:pPr>
            <a:r>
              <a:rPr lang="de-DE" sz="2400" dirty="0">
                <a:latin typeface="Cambria" charset="0"/>
                <a:ea typeface="Cambria" charset="0"/>
                <a:cs typeface="Cambria" charset="0"/>
              </a:rPr>
              <a:t>			</a:t>
            </a:r>
          </a:p>
          <a:p>
            <a:pPr marL="457200" lvl="1" indent="0">
              <a:buNone/>
            </a:pPr>
            <a:endParaRPr lang="de-DE" sz="2000" dirty="0">
              <a:latin typeface="Cambria" charset="0"/>
              <a:ea typeface="Cambria" charset="0"/>
              <a:cs typeface="Cambria" charset="0"/>
            </a:endParaRPr>
          </a:p>
          <a:p>
            <a:pPr lvl="1">
              <a:buFont typeface="Symbol" charset="2"/>
              <a:buChar char="-"/>
            </a:pPr>
            <a:endParaRPr lang="de-DE" sz="2000" dirty="0">
              <a:latin typeface="Cambria" charset="0"/>
              <a:ea typeface="Cambria" charset="0"/>
              <a:cs typeface="Cambria" charset="0"/>
            </a:endParaRPr>
          </a:p>
          <a:p>
            <a:pPr>
              <a:buFont typeface="Symbol" charset="2"/>
              <a:buChar char="-"/>
            </a:pPr>
            <a:endParaRPr lang="de-DE" sz="2400" dirty="0">
              <a:latin typeface="Cambria" charset="0"/>
              <a:ea typeface="Cambria" charset="0"/>
              <a:cs typeface="Cambria" charset="0"/>
            </a:endParaRPr>
          </a:p>
          <a:p>
            <a:pPr>
              <a:buFont typeface="Symbol" charset="2"/>
              <a:buChar char="-"/>
            </a:pPr>
            <a:endParaRPr lang="de-DE" sz="2400" dirty="0">
              <a:latin typeface="Cambria" charset="0"/>
              <a:ea typeface="Cambria" charset="0"/>
              <a:cs typeface="Cambria" charset="0"/>
            </a:endParaRPr>
          </a:p>
          <a:p>
            <a:pPr>
              <a:buFont typeface="Symbol" charset="2"/>
              <a:buChar char="-"/>
            </a:pPr>
            <a:endParaRPr lang="de-DE" dirty="0">
              <a:latin typeface="Cambria" charset="0"/>
              <a:ea typeface="Cambria" charset="0"/>
              <a:cs typeface="Cambria" charset="0"/>
            </a:endParaRPr>
          </a:p>
          <a:p>
            <a:pPr>
              <a:buFont typeface="Symbol" charset="2"/>
              <a:buChar char="-"/>
            </a:pPr>
            <a:endParaRPr lang="de-DE" sz="1800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925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68799" y="-6265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DE" sz="3200" dirty="0">
                <a:latin typeface="Cambria" charset="0"/>
                <a:ea typeface="Cambria" charset="0"/>
                <a:cs typeface="Cambria" charset="0"/>
              </a:rPr>
              <a:t>Versuchsaufbau</a:t>
            </a:r>
          </a:p>
        </p:txBody>
      </p:sp>
      <p:pic>
        <p:nvPicPr>
          <p:cNvPr id="4" name="Picture 7" descr="hintergrund-maisbla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92600"/>
            <a:ext cx="91440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Log Ingenieurbiol Kle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115889"/>
            <a:ext cx="5016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BD_Logo_A5-A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53975"/>
            <a:ext cx="1223962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524000" y="76517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0" y="1819223"/>
            <a:ext cx="9979208" cy="494675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e-DE" sz="2900" dirty="0">
                <a:latin typeface="Cambria" charset="0"/>
                <a:ea typeface="Cambria" charset="0"/>
                <a:cs typeface="Cambria" charset="0"/>
              </a:rPr>
              <a:t>Gruppenarbeit</a:t>
            </a:r>
          </a:p>
          <a:p>
            <a:pPr marL="0" indent="0">
              <a:buNone/>
            </a:pPr>
            <a:endParaRPr lang="de-DE" sz="2900" dirty="0">
              <a:latin typeface="Cambria" charset="0"/>
              <a:ea typeface="Cambria" charset="0"/>
              <a:cs typeface="Cambria" charset="0"/>
            </a:endParaRPr>
          </a:p>
          <a:p>
            <a:pPr marL="0" indent="0">
              <a:buNone/>
            </a:pPr>
            <a:r>
              <a:rPr lang="de-DE" sz="2600" dirty="0">
                <a:latin typeface="Cambria" charset="0"/>
                <a:ea typeface="Cambria" charset="0"/>
                <a:cs typeface="Cambria" charset="0"/>
              </a:rPr>
              <a:t>Aufgabe:		- Jede Gruppe erhält eine Substratkomponente</a:t>
            </a:r>
          </a:p>
          <a:p>
            <a:pPr marL="0" indent="0">
              <a:buNone/>
            </a:pPr>
            <a:r>
              <a:rPr lang="de-DE" sz="2600" dirty="0">
                <a:latin typeface="Cambria" charset="0"/>
                <a:ea typeface="Cambria" charset="0"/>
                <a:cs typeface="Cambria" charset="0"/>
              </a:rPr>
              <a:t>			- 1 Liter Substrat</a:t>
            </a:r>
          </a:p>
          <a:p>
            <a:pPr marL="0" indent="0">
              <a:buNone/>
            </a:pPr>
            <a:r>
              <a:rPr lang="de-DE" sz="2600" dirty="0">
                <a:latin typeface="Cambria" charset="0"/>
                <a:ea typeface="Cambria" charset="0"/>
                <a:cs typeface="Cambria" charset="0"/>
              </a:rPr>
              <a:t>			- Behältnis </a:t>
            </a:r>
          </a:p>
          <a:p>
            <a:pPr marL="0" indent="0">
              <a:buNone/>
            </a:pPr>
            <a:r>
              <a:rPr lang="de-DE" sz="2600" dirty="0">
                <a:latin typeface="Cambria" charset="0"/>
                <a:ea typeface="Cambria" charset="0"/>
                <a:cs typeface="Cambria" charset="0"/>
              </a:rPr>
              <a:t>			- 1 Kübel </a:t>
            </a:r>
          </a:p>
          <a:p>
            <a:pPr marL="0" indent="0">
              <a:buNone/>
            </a:pPr>
            <a:r>
              <a:rPr lang="de-DE" sz="2600" dirty="0">
                <a:latin typeface="Cambria" charset="0"/>
                <a:ea typeface="Cambria" charset="0"/>
                <a:cs typeface="Cambria" charset="0"/>
              </a:rPr>
              <a:t>			- 1 Messbecher</a:t>
            </a:r>
          </a:p>
          <a:p>
            <a:pPr marL="0" indent="0">
              <a:buNone/>
            </a:pPr>
            <a:r>
              <a:rPr lang="de-DE" sz="2600" dirty="0">
                <a:latin typeface="Cambria" charset="0"/>
                <a:ea typeface="Cambria" charset="0"/>
                <a:cs typeface="Cambria" charset="0"/>
              </a:rPr>
              <a:t>			- Wasser  (3 l je nach Kübelgröße)</a:t>
            </a:r>
          </a:p>
          <a:p>
            <a:pPr marL="0" indent="0">
              <a:buNone/>
            </a:pPr>
            <a:r>
              <a:rPr lang="de-DE" sz="2600" dirty="0">
                <a:latin typeface="Cambria" charset="0"/>
                <a:ea typeface="Cambria" charset="0"/>
                <a:cs typeface="Cambria" charset="0"/>
              </a:rPr>
              <a:t>			- Kiste mit Löchern (zum </a:t>
            </a:r>
            <a:r>
              <a:rPr lang="de-DE" sz="2600" dirty="0" err="1">
                <a:latin typeface="Cambria" charset="0"/>
                <a:ea typeface="Cambria" charset="0"/>
                <a:cs typeface="Cambria" charset="0"/>
              </a:rPr>
              <a:t>Abropfen</a:t>
            </a:r>
            <a:r>
              <a:rPr lang="de-DE" sz="2600" dirty="0">
                <a:latin typeface="Cambria" charset="0"/>
                <a:ea typeface="Cambria" charset="0"/>
                <a:cs typeface="Cambria" charset="0"/>
              </a:rPr>
              <a:t> den Substrates)</a:t>
            </a:r>
          </a:p>
          <a:p>
            <a:pPr marL="0" indent="0">
              <a:buNone/>
            </a:pPr>
            <a:endParaRPr lang="de-DE" sz="2600" dirty="0">
              <a:latin typeface="Cambria" charset="0"/>
              <a:ea typeface="Cambria" charset="0"/>
              <a:cs typeface="Cambria" charset="0"/>
            </a:endParaRPr>
          </a:p>
          <a:p>
            <a:pPr marL="0" indent="0">
              <a:buNone/>
            </a:pPr>
            <a:r>
              <a:rPr lang="de-DE" sz="2600" dirty="0"/>
              <a:t>→ Vollsättigung des Substrats (mind. 15 – 30 Minuten)</a:t>
            </a:r>
          </a:p>
          <a:p>
            <a:pPr marL="0" indent="0">
              <a:buNone/>
            </a:pPr>
            <a:endParaRPr lang="de-DE" sz="2000" dirty="0">
              <a:latin typeface="Cambria" charset="0"/>
              <a:ea typeface="Cambria" charset="0"/>
              <a:cs typeface="Cambria" charset="0"/>
            </a:endParaRPr>
          </a:p>
          <a:p>
            <a:pPr marL="0" indent="0">
              <a:buNone/>
            </a:pPr>
            <a:endParaRPr lang="de-DE" sz="2000" dirty="0">
              <a:latin typeface="Cambria" charset="0"/>
              <a:ea typeface="Cambria" charset="0"/>
              <a:cs typeface="Cambria" charset="0"/>
            </a:endParaRPr>
          </a:p>
          <a:p>
            <a:pPr marL="0" indent="0">
              <a:buNone/>
            </a:pPr>
            <a:endParaRPr lang="de-DE" sz="2000" dirty="0">
              <a:latin typeface="Cambria" charset="0"/>
              <a:ea typeface="Cambria" charset="0"/>
              <a:cs typeface="Cambria" charset="0"/>
            </a:endParaRPr>
          </a:p>
          <a:p>
            <a:pPr marL="0" indent="0">
              <a:buNone/>
            </a:pPr>
            <a:r>
              <a:rPr lang="de-DE" sz="2000" dirty="0">
                <a:latin typeface="Cambria" charset="0"/>
                <a:ea typeface="Cambria" charset="0"/>
                <a:cs typeface="Cambria" charset="0"/>
              </a:rPr>
              <a:t>			</a:t>
            </a:r>
          </a:p>
          <a:p>
            <a:pPr marL="0" indent="0">
              <a:buNone/>
            </a:pPr>
            <a:r>
              <a:rPr lang="de-DE" sz="2400" dirty="0">
                <a:latin typeface="Cambria" charset="0"/>
                <a:ea typeface="Cambria" charset="0"/>
                <a:cs typeface="Cambria" charset="0"/>
              </a:rPr>
              <a:t>			</a:t>
            </a:r>
          </a:p>
          <a:p>
            <a:pPr marL="457200" lvl="1" indent="0">
              <a:buNone/>
            </a:pPr>
            <a:endParaRPr lang="de-DE" sz="2000" dirty="0">
              <a:latin typeface="Cambria" charset="0"/>
              <a:ea typeface="Cambria" charset="0"/>
              <a:cs typeface="Cambria" charset="0"/>
            </a:endParaRPr>
          </a:p>
          <a:p>
            <a:pPr lvl="1">
              <a:buFont typeface="Symbol" charset="2"/>
              <a:buChar char="-"/>
            </a:pPr>
            <a:endParaRPr lang="de-DE" sz="2000" dirty="0">
              <a:latin typeface="Cambria" charset="0"/>
              <a:ea typeface="Cambria" charset="0"/>
              <a:cs typeface="Cambria" charset="0"/>
            </a:endParaRPr>
          </a:p>
          <a:p>
            <a:pPr>
              <a:buFont typeface="Symbol" charset="2"/>
              <a:buChar char="-"/>
            </a:pPr>
            <a:endParaRPr lang="de-DE" sz="2400" dirty="0">
              <a:latin typeface="Cambria" charset="0"/>
              <a:ea typeface="Cambria" charset="0"/>
              <a:cs typeface="Cambria" charset="0"/>
            </a:endParaRPr>
          </a:p>
          <a:p>
            <a:pPr>
              <a:buFont typeface="Symbol" charset="2"/>
              <a:buChar char="-"/>
            </a:pPr>
            <a:endParaRPr lang="de-DE" sz="2400" dirty="0">
              <a:latin typeface="Cambria" charset="0"/>
              <a:ea typeface="Cambria" charset="0"/>
              <a:cs typeface="Cambria" charset="0"/>
            </a:endParaRPr>
          </a:p>
          <a:p>
            <a:pPr>
              <a:buFont typeface="Symbol" charset="2"/>
              <a:buChar char="-"/>
            </a:pPr>
            <a:endParaRPr lang="de-DE" dirty="0">
              <a:latin typeface="Cambria" charset="0"/>
              <a:ea typeface="Cambria" charset="0"/>
              <a:cs typeface="Cambria" charset="0"/>
            </a:endParaRPr>
          </a:p>
          <a:p>
            <a:pPr>
              <a:buFont typeface="Symbol" charset="2"/>
              <a:buChar char="-"/>
            </a:pPr>
            <a:endParaRPr lang="de-DE" sz="1800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924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593327"/>
            <a:ext cx="6466115" cy="760461"/>
          </a:xfrm>
          <a:solidFill>
            <a:srgbClr val="000000"/>
          </a:solidFill>
        </p:spPr>
        <p:txBody>
          <a:bodyPr>
            <a:noAutofit/>
          </a:bodyPr>
          <a:lstStyle/>
          <a:p>
            <a:pPr algn="l"/>
            <a:r>
              <a:rPr lang="de-DE" sz="2400" b="1" dirty="0">
                <a:solidFill>
                  <a:srgbClr val="FFFFFF"/>
                </a:solidFill>
                <a:cs typeface="PassionTea"/>
              </a:rPr>
              <a:t>Substratuntersuchungen - </a:t>
            </a:r>
            <a:r>
              <a:rPr lang="de-DE" sz="2000" b="1" dirty="0">
                <a:solidFill>
                  <a:srgbClr val="FFFFFF"/>
                </a:solidFill>
                <a:cs typeface="PassionTea"/>
              </a:rPr>
              <a:t>Wasserspeicherkapazität</a:t>
            </a:r>
            <a:endParaRPr lang="de-DE" sz="2000" dirty="0">
              <a:solidFill>
                <a:srgbClr val="FFFFFF"/>
              </a:solidFill>
              <a:cs typeface="PassionTea"/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1981199" y="23320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Wie wird die </a:t>
            </a:r>
            <a:r>
              <a:rPr lang="de-DE" sz="2400" b="1" dirty="0"/>
              <a:t>Wasserspeicherkapazität </a:t>
            </a:r>
            <a:r>
              <a:rPr lang="de-DE" sz="2400" dirty="0"/>
              <a:t>eines Bodens definiert? </a:t>
            </a:r>
          </a:p>
        </p:txBody>
      </p:sp>
    </p:spTree>
    <p:extLst>
      <p:ext uri="{BB962C8B-B14F-4D97-AF65-F5344CB8AC3E}">
        <p14:creationId xmlns:p14="http://schemas.microsoft.com/office/powerpoint/2010/main" val="1437247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593327"/>
            <a:ext cx="6466115" cy="760461"/>
          </a:xfrm>
          <a:solidFill>
            <a:srgbClr val="000000"/>
          </a:solidFill>
        </p:spPr>
        <p:txBody>
          <a:bodyPr>
            <a:noAutofit/>
          </a:bodyPr>
          <a:lstStyle/>
          <a:p>
            <a:pPr algn="l"/>
            <a:r>
              <a:rPr lang="de-DE" sz="2400" b="1" dirty="0">
                <a:solidFill>
                  <a:srgbClr val="FFFFFF"/>
                </a:solidFill>
                <a:cs typeface="PassionTea"/>
              </a:rPr>
              <a:t>Substratuntersuchungen - </a:t>
            </a:r>
            <a:r>
              <a:rPr lang="de-DE" sz="2000" b="1" dirty="0">
                <a:solidFill>
                  <a:srgbClr val="FFFFFF"/>
                </a:solidFill>
                <a:cs typeface="PassionTea"/>
              </a:rPr>
              <a:t>Wasserspeicherkapazität</a:t>
            </a:r>
            <a:endParaRPr lang="de-DE" sz="2000" dirty="0">
              <a:solidFill>
                <a:srgbClr val="FFFFFF"/>
              </a:solidFill>
              <a:cs typeface="PassionTea"/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 Wassermenge, die der Boden  gegen die Schwerkraft halten kann.</a:t>
            </a:r>
          </a:p>
        </p:txBody>
      </p:sp>
    </p:spTree>
    <p:extLst>
      <p:ext uri="{BB962C8B-B14F-4D97-AF65-F5344CB8AC3E}">
        <p14:creationId xmlns:p14="http://schemas.microsoft.com/office/powerpoint/2010/main" val="1356229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593327"/>
            <a:ext cx="6466115" cy="760461"/>
          </a:xfrm>
          <a:solidFill>
            <a:srgbClr val="000000"/>
          </a:solidFill>
        </p:spPr>
        <p:txBody>
          <a:bodyPr>
            <a:noAutofit/>
          </a:bodyPr>
          <a:lstStyle/>
          <a:p>
            <a:pPr algn="l"/>
            <a:r>
              <a:rPr lang="de-DE" sz="2400" b="1" dirty="0">
                <a:solidFill>
                  <a:srgbClr val="FFFFFF"/>
                </a:solidFill>
                <a:cs typeface="PassionTea"/>
              </a:rPr>
              <a:t>Substratuntersuchungen</a:t>
            </a:r>
            <a:endParaRPr lang="de-DE" sz="2000" dirty="0">
              <a:solidFill>
                <a:srgbClr val="FFFFFF"/>
              </a:solidFill>
              <a:cs typeface="PassionTea"/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9004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Wozu technische Substrate?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Inhaltsplatzhalter 6"/>
          <p:cNvSpPr txBox="1">
            <a:spLocks/>
          </p:cNvSpPr>
          <p:nvPr/>
        </p:nvSpPr>
        <p:spPr>
          <a:xfrm>
            <a:off x="1981200" y="2747019"/>
            <a:ext cx="8229600" cy="3737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/>
              <a:t>Zeichnen sich aus durch:</a:t>
            </a:r>
          </a:p>
          <a:p>
            <a:pPr marL="0" indent="0">
              <a:buNone/>
            </a:pPr>
            <a:endParaRPr lang="de-DE" sz="2400" dirty="0"/>
          </a:p>
          <a:p>
            <a:pPr>
              <a:buFont typeface="Symbol" charset="2"/>
              <a:buChar char="-"/>
            </a:pPr>
            <a:r>
              <a:rPr lang="de-DE" sz="2000" dirty="0"/>
              <a:t>hohe Wasserkapazität</a:t>
            </a:r>
          </a:p>
          <a:p>
            <a:pPr>
              <a:buFont typeface="Symbol" charset="2"/>
              <a:buChar char="-"/>
            </a:pPr>
            <a:r>
              <a:rPr lang="de-DE" sz="2000" dirty="0"/>
              <a:t>hohes Porenvolumen</a:t>
            </a:r>
          </a:p>
          <a:p>
            <a:pPr>
              <a:buFont typeface="Symbol" charset="2"/>
              <a:buChar char="-"/>
            </a:pPr>
            <a:r>
              <a:rPr lang="de-DE" sz="2000" dirty="0"/>
              <a:t>ausreichendes Luftkapazität</a:t>
            </a:r>
          </a:p>
          <a:p>
            <a:pPr>
              <a:buFont typeface="Symbol" charset="2"/>
              <a:buChar char="-"/>
            </a:pPr>
            <a:r>
              <a:rPr lang="de-DE" sz="2000" dirty="0"/>
              <a:t>Nährstoffspeicherung</a:t>
            </a:r>
          </a:p>
          <a:p>
            <a:pPr>
              <a:buFont typeface="Symbol" charset="2"/>
              <a:buChar char="-"/>
            </a:pPr>
            <a:r>
              <a:rPr lang="de-DE" sz="2000" dirty="0"/>
              <a:t>geringes Gewicht</a:t>
            </a:r>
          </a:p>
          <a:p>
            <a:pPr>
              <a:buFont typeface="Symbol" charset="2"/>
              <a:buChar char="-"/>
            </a:pPr>
            <a:r>
              <a:rPr lang="de-DE" sz="2000" dirty="0"/>
              <a:t>Strukturstabilität</a:t>
            </a:r>
          </a:p>
          <a:p>
            <a:pPr>
              <a:buFont typeface="Symbol" charset="2"/>
              <a:buChar char="-"/>
            </a:pPr>
            <a:endParaRPr lang="de-DE" sz="2400" dirty="0"/>
          </a:p>
          <a:p>
            <a:pPr>
              <a:buFont typeface="Symbol" charset="2"/>
              <a:buChar char="-"/>
            </a:pPr>
            <a:endParaRPr lang="de-DE" sz="2400" dirty="0"/>
          </a:p>
          <a:p>
            <a:pPr>
              <a:buFont typeface="Symbol" charset="2"/>
              <a:buChar char="-"/>
            </a:pPr>
            <a:endParaRPr lang="de-DE" sz="2400" dirty="0"/>
          </a:p>
          <a:p>
            <a:pPr>
              <a:buFont typeface="Symbol" charset="2"/>
              <a:buChar char="-"/>
            </a:pPr>
            <a:endParaRPr lang="de-DE" sz="2400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791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593327"/>
            <a:ext cx="6466115" cy="760461"/>
          </a:xfrm>
          <a:solidFill>
            <a:srgbClr val="000000"/>
          </a:solidFill>
        </p:spPr>
        <p:txBody>
          <a:bodyPr>
            <a:noAutofit/>
          </a:bodyPr>
          <a:lstStyle/>
          <a:p>
            <a:pPr algn="l"/>
            <a:r>
              <a:rPr lang="de-DE" sz="2400" b="1" dirty="0">
                <a:solidFill>
                  <a:srgbClr val="FFFFFF"/>
                </a:solidFill>
                <a:cs typeface="PassionTea"/>
              </a:rPr>
              <a:t>Technische Substratuntersuchungen</a:t>
            </a:r>
            <a:endParaRPr lang="de-DE" sz="2000" dirty="0">
              <a:solidFill>
                <a:srgbClr val="FFFFFF"/>
              </a:solidFill>
              <a:cs typeface="PassionTea"/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/>
              <a:t>Perlite – Vulkangestein:</a:t>
            </a:r>
            <a:r>
              <a:rPr lang="de-DE" sz="1800" dirty="0"/>
              <a:t> hohe Wasserspeicherfähigkeit, hohes Porenvolumen, nicht strukturstabil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2000" dirty="0" err="1"/>
              <a:t>Seramis</a:t>
            </a:r>
            <a:r>
              <a:rPr lang="de-DE" sz="2000" dirty="0"/>
              <a:t> - Tongranulat: </a:t>
            </a:r>
            <a:r>
              <a:rPr lang="de-DE" sz="1800" dirty="0"/>
              <a:t>hohe Wasserspeicherfähigkeit, hohes Porenvolumen, strukturstabil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2000" dirty="0" err="1"/>
              <a:t>Leka</a:t>
            </a:r>
            <a:r>
              <a:rPr lang="de-DE" sz="2000" dirty="0"/>
              <a:t> - Tongranulat : </a:t>
            </a:r>
            <a:r>
              <a:rPr lang="de-DE" sz="1800" dirty="0"/>
              <a:t>hohe Wasserspeicherfähigkeit, hohes Porenvolumen, strukturstabil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2000" dirty="0"/>
              <a:t>Bims - Vulkangestein: </a:t>
            </a:r>
            <a:r>
              <a:rPr lang="de-DE" sz="1800" dirty="0"/>
              <a:t>hohe Wasserspeicherfähigkeit, hohes Porenvolumen, strukturstabil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Quarzsand - magmatische und metamorphe Gesteine: schlechte Wasserspeicherfähigkeit, strukturstabil</a:t>
            </a:r>
          </a:p>
        </p:txBody>
      </p:sp>
    </p:spTree>
    <p:extLst>
      <p:ext uri="{BB962C8B-B14F-4D97-AF65-F5344CB8AC3E}">
        <p14:creationId xmlns:p14="http://schemas.microsoft.com/office/powerpoint/2010/main" val="687581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593327"/>
            <a:ext cx="6466115" cy="760461"/>
          </a:xfrm>
          <a:solidFill>
            <a:srgbClr val="000000"/>
          </a:solidFill>
        </p:spPr>
        <p:txBody>
          <a:bodyPr>
            <a:noAutofit/>
          </a:bodyPr>
          <a:lstStyle/>
          <a:p>
            <a:pPr algn="l"/>
            <a:r>
              <a:rPr lang="de-DE" sz="2400" b="1" dirty="0">
                <a:solidFill>
                  <a:srgbClr val="FFFFFF"/>
                </a:solidFill>
                <a:cs typeface="PassionTea"/>
              </a:rPr>
              <a:t>Technische Substratuntersuchungen</a:t>
            </a:r>
            <a:endParaRPr lang="de-DE" sz="2000" dirty="0">
              <a:solidFill>
                <a:srgbClr val="FFFFFF"/>
              </a:solidFill>
              <a:cs typeface="PassionTea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9" r="-3169"/>
          <a:stretch/>
        </p:blipFill>
        <p:spPr>
          <a:xfrm>
            <a:off x="9068531" y="1353787"/>
            <a:ext cx="2417650" cy="2471643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1" t="-1" r="3662" b="263"/>
          <a:stretch/>
        </p:blipFill>
        <p:spPr>
          <a:xfrm>
            <a:off x="5017478" y="4149108"/>
            <a:ext cx="2474819" cy="22498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r="6437"/>
          <a:stretch/>
        </p:blipFill>
        <p:spPr>
          <a:xfrm>
            <a:off x="5017478" y="1456530"/>
            <a:ext cx="2698432" cy="236890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r="-6172"/>
          <a:stretch/>
        </p:blipFill>
        <p:spPr>
          <a:xfrm>
            <a:off x="863614" y="4149108"/>
            <a:ext cx="2999781" cy="2249836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" r="7111"/>
          <a:stretch/>
        </p:blipFill>
        <p:spPr>
          <a:xfrm>
            <a:off x="863614" y="1456531"/>
            <a:ext cx="2801243" cy="236889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69870" y="3796769"/>
            <a:ext cx="3937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Perlite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863614" y="6381951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Quarzsand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966678" y="3779776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Leka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5017478" y="6381951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Bims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9068531" y="3779776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Seramis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1621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Porenvolumen (Boden)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1981200" y="1854202"/>
          <a:ext cx="8229600" cy="297594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4577">
                <a:tc>
                  <a:txBody>
                    <a:bodyPr/>
                    <a:lstStyle/>
                    <a:p>
                      <a:r>
                        <a:rPr lang="de-DE" dirty="0"/>
                        <a:t>Kategorie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dirty="0"/>
                        <a:t>Ausprägungen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510">
                <a:tc>
                  <a:txBody>
                    <a:bodyPr/>
                    <a:lstStyle/>
                    <a:p>
                      <a:r>
                        <a:rPr lang="de-DE" dirty="0"/>
                        <a:t>Porenbereiche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Weite Grobporen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Enge Grobporen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Mittelporen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Feinporen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51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Durchmesser in </a:t>
                      </a:r>
                      <a:r>
                        <a:rPr lang="de-DE" dirty="0">
                          <a:effectLst/>
                        </a:rPr>
                        <a:t>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≥50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50-10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10-0,2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≤0,2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002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>
                          <a:effectLst/>
                        </a:rPr>
                        <a:t>Funktion der Poren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>
                          <a:effectLst/>
                        </a:rPr>
                        <a:t>schnell bewegliches</a:t>
                      </a:r>
                      <a:r>
                        <a:rPr lang="de-DE" baseline="0" dirty="0">
                          <a:effectLst/>
                        </a:rPr>
                        <a:t> Sickerwasser</a:t>
                      </a:r>
                      <a:endParaRPr lang="de-DE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>
                          <a:effectLst/>
                        </a:rPr>
                        <a:t>langsam bewegliches</a:t>
                      </a:r>
                      <a:r>
                        <a:rPr lang="de-DE" baseline="0" dirty="0">
                          <a:effectLst/>
                        </a:rPr>
                        <a:t> Sickerwasser</a:t>
                      </a:r>
                      <a:endParaRPr lang="de-DE" dirty="0">
                        <a:effectLst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>
                          <a:effectLst/>
                        </a:rPr>
                        <a:t>pflanzen-</a:t>
                      </a:r>
                      <a:br>
                        <a:rPr lang="de-DE" dirty="0">
                          <a:effectLst/>
                        </a:rPr>
                      </a:br>
                      <a:r>
                        <a:rPr lang="de-DE" dirty="0">
                          <a:effectLst/>
                        </a:rPr>
                        <a:t>verfügbares</a:t>
                      </a:r>
                      <a:r>
                        <a:rPr lang="de-DE" baseline="0" dirty="0">
                          <a:effectLst/>
                        </a:rPr>
                        <a:t> Haftwasser</a:t>
                      </a:r>
                      <a:endParaRPr lang="de-DE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>
                          <a:effectLst/>
                        </a:rPr>
                        <a:t>nicht pflanzen-</a:t>
                      </a:r>
                      <a:br>
                        <a:rPr lang="de-DE" dirty="0">
                          <a:effectLst/>
                        </a:rPr>
                      </a:br>
                      <a:r>
                        <a:rPr lang="de-DE" dirty="0">
                          <a:effectLst/>
                        </a:rPr>
                        <a:t>verfügbares</a:t>
                      </a:r>
                      <a:r>
                        <a:rPr lang="de-DE" baseline="0" dirty="0">
                          <a:effectLst/>
                        </a:rPr>
                        <a:t> Haftwasser</a:t>
                      </a:r>
                      <a:endParaRPr lang="de-DE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1981200" y="5266706"/>
            <a:ext cx="5971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 mm = 1000 </a:t>
            </a:r>
            <a:r>
              <a:rPr lang="de-DE"/>
              <a:t>µm (mit </a:t>
            </a:r>
            <a:r>
              <a:rPr lang="de-DE" dirty="0"/>
              <a:t>dem </a:t>
            </a:r>
            <a:r>
              <a:rPr lang="de-DE"/>
              <a:t>Mikroskop erkennbar)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2713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68799" y="-6265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DE" sz="3200" dirty="0">
                <a:latin typeface="Cambria" charset="0"/>
                <a:ea typeface="Cambria" charset="0"/>
                <a:cs typeface="Cambria" charset="0"/>
              </a:rPr>
              <a:t>Versuchsaufbau</a:t>
            </a:r>
          </a:p>
        </p:txBody>
      </p:sp>
      <p:pic>
        <p:nvPicPr>
          <p:cNvPr id="4" name="Picture 7" descr="hintergrund-maisbla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92600"/>
            <a:ext cx="91440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Log Ingenieurbiol Kl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115889"/>
            <a:ext cx="5016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BD_Logo_A5-A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53975"/>
            <a:ext cx="1223962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524000" y="76517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78013" y="1817818"/>
            <a:ext cx="8632468" cy="4525963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>
                <a:latin typeface="Cambria" charset="0"/>
                <a:ea typeface="Cambria" charset="0"/>
                <a:cs typeface="Cambria" charset="0"/>
              </a:rPr>
              <a:t>Gruppenarbeit</a:t>
            </a:r>
          </a:p>
          <a:p>
            <a:pPr marL="0" indent="0">
              <a:buNone/>
            </a:pPr>
            <a:endParaRPr lang="de-DE" sz="2400" dirty="0">
              <a:latin typeface="Cambria" charset="0"/>
              <a:ea typeface="Cambria" charset="0"/>
              <a:cs typeface="Cambria" charset="0"/>
            </a:endParaRPr>
          </a:p>
          <a:p>
            <a:pPr marL="0" indent="0">
              <a:buNone/>
            </a:pPr>
            <a:r>
              <a:rPr lang="de-DE" sz="2000" dirty="0">
                <a:latin typeface="Cambria" charset="0"/>
                <a:ea typeface="Cambria" charset="0"/>
                <a:cs typeface="Cambria" charset="0"/>
              </a:rPr>
              <a:t>Aufgabe:	- </a:t>
            </a:r>
            <a:r>
              <a:rPr lang="de-DE" sz="2000" dirty="0" err="1">
                <a:latin typeface="Cambria" charset="0"/>
                <a:ea typeface="Cambria" charset="0"/>
                <a:cs typeface="Cambria" charset="0"/>
              </a:rPr>
              <a:t>vollgesättiges</a:t>
            </a:r>
            <a:r>
              <a:rPr lang="de-DE" sz="2000" dirty="0">
                <a:latin typeface="Cambria" charset="0"/>
                <a:ea typeface="Cambria" charset="0"/>
                <a:cs typeface="Cambria" charset="0"/>
              </a:rPr>
              <a:t> Substrat abtropfen lassen</a:t>
            </a:r>
          </a:p>
          <a:p>
            <a:pPr marL="0" indent="0">
              <a:buNone/>
            </a:pPr>
            <a:endParaRPr lang="de-DE" sz="2000" dirty="0">
              <a:latin typeface="Cambria" charset="0"/>
              <a:ea typeface="Cambria" charset="0"/>
              <a:cs typeface="Cambria" charset="0"/>
            </a:endParaRPr>
          </a:p>
          <a:p>
            <a:pPr marL="0" indent="0">
              <a:buNone/>
            </a:pPr>
            <a:endParaRPr lang="de-DE" sz="2000" dirty="0">
              <a:latin typeface="Cambria" charset="0"/>
              <a:ea typeface="Cambria" charset="0"/>
              <a:cs typeface="Cambria" charset="0"/>
            </a:endParaRPr>
          </a:p>
          <a:p>
            <a:pPr marL="0" indent="0">
              <a:buNone/>
            </a:pPr>
            <a:r>
              <a:rPr lang="de-DE" sz="2000" dirty="0">
                <a:latin typeface="Cambria" charset="0"/>
                <a:ea typeface="Cambria" charset="0"/>
                <a:cs typeface="Cambria" charset="0"/>
              </a:rPr>
              <a:t>			</a:t>
            </a:r>
          </a:p>
          <a:p>
            <a:pPr marL="0" indent="0">
              <a:buNone/>
            </a:pPr>
            <a:r>
              <a:rPr lang="de-DE" sz="2400" dirty="0">
                <a:latin typeface="Cambria" charset="0"/>
                <a:ea typeface="Cambria" charset="0"/>
                <a:cs typeface="Cambria" charset="0"/>
              </a:rPr>
              <a:t>			</a:t>
            </a:r>
          </a:p>
          <a:p>
            <a:pPr marL="457200" lvl="1" indent="0">
              <a:buNone/>
            </a:pPr>
            <a:endParaRPr lang="de-DE" sz="2000" dirty="0">
              <a:latin typeface="Cambria" charset="0"/>
              <a:ea typeface="Cambria" charset="0"/>
              <a:cs typeface="Cambria" charset="0"/>
            </a:endParaRPr>
          </a:p>
          <a:p>
            <a:pPr lvl="1">
              <a:buFont typeface="Symbol" charset="2"/>
              <a:buChar char="-"/>
            </a:pPr>
            <a:endParaRPr lang="de-DE" sz="2000" dirty="0">
              <a:latin typeface="Cambria" charset="0"/>
              <a:ea typeface="Cambria" charset="0"/>
              <a:cs typeface="Cambria" charset="0"/>
            </a:endParaRPr>
          </a:p>
          <a:p>
            <a:pPr>
              <a:buFont typeface="Symbol" charset="2"/>
              <a:buChar char="-"/>
            </a:pPr>
            <a:endParaRPr lang="de-DE" sz="2400" dirty="0">
              <a:latin typeface="Cambria" charset="0"/>
              <a:ea typeface="Cambria" charset="0"/>
              <a:cs typeface="Cambria" charset="0"/>
            </a:endParaRPr>
          </a:p>
          <a:p>
            <a:pPr>
              <a:buFont typeface="Symbol" charset="2"/>
              <a:buChar char="-"/>
            </a:pPr>
            <a:endParaRPr lang="de-DE" sz="2400" dirty="0">
              <a:latin typeface="Cambria" charset="0"/>
              <a:ea typeface="Cambria" charset="0"/>
              <a:cs typeface="Cambria" charset="0"/>
            </a:endParaRPr>
          </a:p>
          <a:p>
            <a:pPr>
              <a:buFont typeface="Symbol" charset="2"/>
              <a:buChar char="-"/>
            </a:pPr>
            <a:endParaRPr lang="de-DE" dirty="0">
              <a:latin typeface="Cambria" charset="0"/>
              <a:ea typeface="Cambria" charset="0"/>
              <a:cs typeface="Cambria" charset="0"/>
            </a:endParaRPr>
          </a:p>
          <a:p>
            <a:pPr>
              <a:buFont typeface="Symbol" charset="2"/>
              <a:buChar char="-"/>
            </a:pPr>
            <a:endParaRPr lang="de-DE" sz="1800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692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</Words>
  <Application>Microsoft Office PowerPoint</Application>
  <PresentationFormat>Breitbild</PresentationFormat>
  <Paragraphs>123</Paragraphs>
  <Slides>10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Symbol</vt:lpstr>
      <vt:lpstr>Office-Design</vt:lpstr>
      <vt:lpstr>Versuch</vt:lpstr>
      <vt:lpstr>Versuchsaufbau</vt:lpstr>
      <vt:lpstr>Substratuntersuchungen - Wasserspeicherkapazität</vt:lpstr>
      <vt:lpstr>Substratuntersuchungen - Wasserspeicherkapazität</vt:lpstr>
      <vt:lpstr>Substratuntersuchungen</vt:lpstr>
      <vt:lpstr>Technische Substratuntersuchungen</vt:lpstr>
      <vt:lpstr>Technische Substratuntersuchungen</vt:lpstr>
      <vt:lpstr>Porenvolumen (Boden)</vt:lpstr>
      <vt:lpstr>Versuchsaufbau</vt:lpstr>
      <vt:lpstr>Versuchsaufbau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Substratuntersuchungen - Wasserspeicherkapazität</dc:title>
  <dc:creator>Ein Microsoft Office-Anwender</dc:creator>
  <cp:lastModifiedBy>Birgit Hofleitner</cp:lastModifiedBy>
  <cp:revision>9</cp:revision>
  <dcterms:created xsi:type="dcterms:W3CDTF">2019-07-17T07:25:05Z</dcterms:created>
  <dcterms:modified xsi:type="dcterms:W3CDTF">2019-10-24T10:10:46Z</dcterms:modified>
</cp:coreProperties>
</file>